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9" r:id="rId4"/>
    <p:sldId id="268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59" r:id="rId14"/>
    <p:sldId id="279" r:id="rId15"/>
    <p:sldId id="266" r:id="rId16"/>
    <p:sldId id="261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2B2B2"/>
    <a:srgbClr val="000000"/>
    <a:srgbClr val="F21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85028" autoAdjust="0"/>
  </p:normalViewPr>
  <p:slideViewPr>
    <p:cSldViewPr snapToGrid="0">
      <p:cViewPr varScale="1">
        <p:scale>
          <a:sx n="83" d="100"/>
          <a:sy n="83" d="100"/>
        </p:scale>
        <p:origin x="69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mp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jpe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40CBF-79CA-4E19-903A-7E541DABB2D4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B3566-9625-48DC-A2A8-35BDF60C6B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8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Hello, I’m</a:t>
            </a:r>
            <a:r>
              <a:rPr lang="en-US" baseline="0" dirty="0" smtClean="0"/>
              <a:t> Andrew Katz</a:t>
            </a:r>
          </a:p>
          <a:p>
            <a:r>
              <a:rPr lang="en-US" baseline="0" dirty="0" smtClean="0"/>
              <a:t>S: And I’m Sam </a:t>
            </a:r>
            <a:r>
              <a:rPr lang="en-US" baseline="0" dirty="0" err="1" smtClean="0"/>
              <a:t>Brause</a:t>
            </a:r>
            <a:r>
              <a:rPr lang="en-US" baseline="0" dirty="0" smtClean="0"/>
              <a:t>. We are from </a:t>
            </a:r>
            <a:r>
              <a:rPr lang="en-US" dirty="0" smtClean="0"/>
              <a:t>Mamaroneck</a:t>
            </a:r>
            <a:r>
              <a:rPr lang="en-US" baseline="0" dirty="0" smtClean="0"/>
              <a:t> High School, and we are here to present our solution to the mobile application development competition.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27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</a:t>
            </a:r>
            <a:r>
              <a:rPr lang="en-US" baseline="0" dirty="0" smtClean="0"/>
              <a:t> then had to debug the app again.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729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</a:t>
            </a:r>
            <a:r>
              <a:rPr lang="en-US" baseline="0" dirty="0" smtClean="0"/>
              <a:t> Lastly, we had users test the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72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After we finished our</a:t>
            </a:r>
            <a:r>
              <a:rPr lang="en-US" baseline="0" dirty="0" smtClean="0"/>
              <a:t> app, we packaged the app along with our documentation, and submitted it for review on 2 DVDs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17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We used three tools:</a:t>
            </a:r>
            <a:r>
              <a:rPr lang="en-US" baseline="0" dirty="0" smtClean="0"/>
              <a:t> Android Studio for designing the app,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for collaboration and version control, and Microsoft Word for writing the additional </a:t>
            </a:r>
            <a:r>
              <a:rPr lang="en-US" baseline="0" dirty="0" err="1" smtClean="0"/>
              <a:t>documention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015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wrote two different forms</a:t>
            </a:r>
            <a:r>
              <a:rPr lang="en-US" baseline="0" dirty="0" smtClean="0"/>
              <a:t> of documentation: Documentation that covered the entire app, including screenshots and instructions for testing, and documentation within the code, describing classes and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48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Here</a:t>
            </a:r>
            <a:r>
              <a:rPr lang="en-US" baseline="0" dirty="0" smtClean="0"/>
              <a:t> is our app’s icon. We used our school’s logo as our app icon, to make it recognizable among the students.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A: This is the main screen of our app. Our app displays a list of events from a file included with the app. In portrait, a banner of images is also displayed.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S: When an event is clicked on, it is displayed in a more detailed view offering actions to the user.</a:t>
            </a:r>
          </a:p>
          <a:p>
            <a:r>
              <a:rPr lang="en-US" baseline="0" dirty="0" smtClean="0"/>
              <a:t>[click]</a:t>
            </a:r>
          </a:p>
          <a:p>
            <a:r>
              <a:rPr lang="en-US" baseline="0" dirty="0" smtClean="0"/>
              <a:t>A: Most events have an organizer, and with these events, a button is displayed allowing the user to contact the organizer.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55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Please</a:t>
            </a:r>
            <a:r>
              <a:rPr lang="en-US" baseline="0" dirty="0" smtClean="0"/>
              <a:t> give us a moment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91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Thank you very much for your time, do you have 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8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were asked</a:t>
            </a:r>
            <a:r>
              <a:rPr lang="en-US" baseline="0" dirty="0" smtClean="0"/>
              <a:t> by our school to write a mobile App that announces events at our school, including dates, times, and contact information.</a:t>
            </a:r>
          </a:p>
          <a:p>
            <a:r>
              <a:rPr lang="en-US" baseline="0" dirty="0" smtClean="0"/>
              <a:t>S: We were to package an events list with the app, and include a banner of images.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13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Our app addresses each</a:t>
            </a:r>
            <a:r>
              <a:rPr lang="en-US" baseline="0" dirty="0" smtClean="0"/>
              <a:t> aspect of the task.</a:t>
            </a:r>
          </a:p>
          <a:p>
            <a:r>
              <a:rPr lang="en-US" baseline="0" dirty="0" smtClean="0"/>
              <a:t>S: Our app’s main screen is an events list, and it has a banner of images from our school’ </a:t>
            </a:r>
            <a:r>
              <a:rPr lang="en-US" baseline="0" dirty="0" smtClean="0"/>
              <a:t>website.</a:t>
            </a:r>
          </a:p>
          <a:p>
            <a:r>
              <a:rPr lang="en-US" baseline="0" dirty="0" smtClean="0"/>
              <a:t>A: When </a:t>
            </a:r>
            <a:r>
              <a:rPr lang="en-US" baseline="0" dirty="0" smtClean="0"/>
              <a:t>an event is clicked on, the details view is opened, allowing the user to preform multiple actions, including emailing the event organizer, if available.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5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chose to write  our app for the android platform</a:t>
            </a:r>
            <a:r>
              <a:rPr lang="en-US" baseline="0" dirty="0" smtClean="0"/>
              <a:t> because,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International Data Corporation’s survey found android to be the most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prevalent smartphone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54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We</a:t>
            </a:r>
            <a:r>
              <a:rPr lang="en-US" baseline="0" dirty="0" smtClean="0"/>
              <a:t> followed a seven step design process, beginning with designing our user interface and ending with the release of our app.</a:t>
            </a:r>
          </a:p>
          <a:p>
            <a:r>
              <a:rPr lang="en-US" baseline="0" dirty="0" smtClean="0"/>
              <a:t>A: As we followed this process, we documented the app.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94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The </a:t>
            </a:r>
            <a:r>
              <a:rPr lang="en-US" dirty="0" err="1" smtClean="0"/>
              <a:t>frst</a:t>
            </a:r>
            <a:r>
              <a:rPr lang="en-US" dirty="0" smtClean="0"/>
              <a:t> step was to design the basic</a:t>
            </a:r>
            <a:r>
              <a:rPr lang="en-US" baseline="0" dirty="0" smtClean="0"/>
              <a:t> user interface in Android Studio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74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 Next,</a:t>
            </a:r>
            <a:r>
              <a:rPr lang="en-US" baseline="0" dirty="0" smtClean="0"/>
              <a:t> we </a:t>
            </a:r>
            <a:r>
              <a:rPr lang="en-US" baseline="0" dirty="0" err="1" smtClean="0"/>
              <a:t>implamented</a:t>
            </a:r>
            <a:r>
              <a:rPr lang="en-US" baseline="0" dirty="0" smtClean="0"/>
              <a:t> the code behind the interface, to create a basic, functional app.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24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S:</a:t>
            </a:r>
            <a:r>
              <a:rPr lang="en-US" baseline="0" dirty="0" smtClean="0"/>
              <a:t> We then debugged our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05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A: We continued expanding</a:t>
            </a:r>
            <a:r>
              <a:rPr lang="en-US" baseline="0" dirty="0" smtClean="0"/>
              <a:t> the functionality of the app to go beyond the requirements, and improve the design.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4B3566-9625-48DC-A2A8-35BDF60C6B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63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15" name="Picture 14" descr="C0-HD-BTM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30"/>
          <a:stretch/>
        </p:blipFill>
        <p:spPr>
          <a:xfrm>
            <a:off x="0" y="4708029"/>
            <a:ext cx="12192000" cy="2146943"/>
          </a:xfrm>
          <a:prstGeom prst="rect">
            <a:avLst/>
          </a:prstGeom>
        </p:spPr>
      </p:pic>
      <p:sp>
        <p:nvSpPr>
          <p:cNvPr id="17" name="Snip and Round Single Corner Rectangle 16"/>
          <p:cNvSpPr/>
          <p:nvPr userDrawn="1"/>
        </p:nvSpPr>
        <p:spPr>
          <a:xfrm>
            <a:off x="9961510" y="5158568"/>
            <a:ext cx="2230490" cy="1711398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0938" y="5216418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 Single Corner Rectangle 18"/>
          <p:cNvSpPr/>
          <p:nvPr userDrawn="1"/>
        </p:nvSpPr>
        <p:spPr>
          <a:xfrm>
            <a:off x="0" y="5892127"/>
            <a:ext cx="1371599" cy="957109"/>
          </a:xfrm>
          <a:prstGeom prst="round1Rect">
            <a:avLst/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4" y="5733621"/>
            <a:ext cx="1243914" cy="1243914"/>
          </a:xfrm>
          <a:prstGeom prst="rect">
            <a:avLst/>
          </a:prstGeom>
        </p:spPr>
      </p:pic>
      <p:pic>
        <p:nvPicPr>
          <p:cNvPr id="21" name="Picture 20" descr="C0-HD-TOP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94"/>
          <a:stretch/>
        </p:blipFill>
        <p:spPr>
          <a:xfrm>
            <a:off x="0" y="4578351"/>
            <a:ext cx="12192000" cy="22645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3" name="Snip and Round Single Corner Rectangle 2"/>
          <p:cNvSpPr/>
          <p:nvPr userDrawn="1"/>
        </p:nvSpPr>
        <p:spPr>
          <a:xfrm>
            <a:off x="10291488" y="5305785"/>
            <a:ext cx="1900512" cy="1543452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C0-HD-BTM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54"/>
          <a:stretch/>
        </p:blipFill>
        <p:spPr>
          <a:xfrm>
            <a:off x="0" y="4708029"/>
            <a:ext cx="12192000" cy="2171166"/>
          </a:xfrm>
          <a:prstGeom prst="rect">
            <a:avLst/>
          </a:prstGeom>
        </p:spPr>
      </p:pic>
      <p:sp>
        <p:nvSpPr>
          <p:cNvPr id="17" name="Snip and Round Single Corner Rectangle 16"/>
          <p:cNvSpPr/>
          <p:nvPr userDrawn="1"/>
        </p:nvSpPr>
        <p:spPr>
          <a:xfrm>
            <a:off x="9961510" y="5158568"/>
            <a:ext cx="2230490" cy="1711398"/>
          </a:xfrm>
          <a:prstGeom prst="snipRoundRect">
            <a:avLst>
              <a:gd name="adj1" fmla="val 50000"/>
              <a:gd name="adj2" fmla="val 0"/>
            </a:avLst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0938" y="5216418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 Single Corner Rectangle 18"/>
          <p:cNvSpPr/>
          <p:nvPr userDrawn="1"/>
        </p:nvSpPr>
        <p:spPr>
          <a:xfrm>
            <a:off x="0" y="5892127"/>
            <a:ext cx="1371599" cy="987068"/>
          </a:xfrm>
          <a:prstGeom prst="round1Rect">
            <a:avLst/>
          </a:prstGeom>
          <a:solidFill>
            <a:srgbClr val="FFFFFF">
              <a:alpha val="7098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84" y="5733621"/>
            <a:ext cx="1243914" cy="12439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52521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8" name="Picture 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340650" y="8477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37" y="0"/>
            <a:ext cx="1243914" cy="12439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4/14/2015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 descr="http://jacksonfbla.org/wp-content/uploads/2013/08/fbla_logo.jpg"/>
          <p:cNvPicPr>
            <a:picLocks noChangeAspect="1" noChangeArrowheads="1"/>
          </p:cNvPicPr>
          <p:nvPr userDrawn="1"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9" t="7812"/>
          <a:stretch/>
        </p:blipFill>
        <p:spPr bwMode="auto">
          <a:xfrm>
            <a:off x="10227645" y="5216226"/>
            <a:ext cx="1900512" cy="154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3" y="5727881"/>
            <a:ext cx="1243914" cy="124391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hyperlink" Target="mailto:svbrause@gmail.com" TargetMode="External"/><Relationship Id="rId4" Type="http://schemas.openxmlformats.org/officeDocument/2006/relationships/hyperlink" Target="mailto:aakatz3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9002" y="600994"/>
            <a:ext cx="11593996" cy="1825096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Mobile Application Development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700" y="2426090"/>
            <a:ext cx="9448800" cy="6858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Mamaroneck High School</a:t>
            </a: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1341784" y="3084982"/>
            <a:ext cx="4731098" cy="1661993"/>
            <a:chOff x="11377264" y="1178969"/>
            <a:chExt cx="2903295" cy="1019902"/>
          </a:xfrm>
        </p:grpSpPr>
        <p:pic>
          <p:nvPicPr>
            <p:cNvPr id="5" name="Picture 2" descr="https://fbcdn-profile-a.akamaihd.net/hprofile-ak-xfa1/v/t1.0-1/p320x320/10438557_392459417574073_8020700183090881959_n.jpg?oh=3e0b4fe51b39309b376778260a873bc8&amp;oe=55B607A4&amp;__gda__=1433900077_fc05d5f6525cf149fc5477132b3592d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77264" y="1201656"/>
              <a:ext cx="997214" cy="997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2374478" y="1178969"/>
              <a:ext cx="1906081" cy="10199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/>
                <a:t>Andrew Katz</a:t>
              </a:r>
            </a:p>
            <a:p>
              <a:r>
                <a:rPr lang="en-US" sz="2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Lead Developer</a:t>
              </a:r>
            </a:p>
            <a:p>
              <a:r>
                <a:rPr lang="en-US" sz="1400" dirty="0" smtClean="0"/>
                <a:t>10</a:t>
              </a:r>
              <a:r>
                <a:rPr lang="en-US" sz="1400" baseline="30000" dirty="0" smtClean="0"/>
                <a:t>th</a:t>
              </a:r>
              <a:r>
                <a:rPr lang="en-US" sz="1400" dirty="0" smtClean="0"/>
                <a:t> Grade Student</a:t>
              </a:r>
            </a:p>
            <a:p>
              <a:r>
                <a:rPr lang="en-US" sz="1400" dirty="0" smtClean="0"/>
                <a:t>Mamaroneck High School</a:t>
              </a:r>
            </a:p>
            <a:p>
              <a:r>
                <a:rPr lang="en-US" sz="1400" dirty="0" smtClean="0">
                  <a:hlinkClick r:id="rId4"/>
                </a:rPr>
                <a:t>aakatz3@gmail.com</a:t>
              </a:r>
              <a:endParaRPr lang="en-US" sz="1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75549" y="3121952"/>
            <a:ext cx="4739586" cy="1661993"/>
            <a:chOff x="3409131" y="3706762"/>
            <a:chExt cx="4739586" cy="1661993"/>
          </a:xfrm>
        </p:grpSpPr>
        <p:sp>
          <p:nvSpPr>
            <p:cNvPr id="8" name="TextBox 7"/>
            <p:cNvSpPr txBox="1"/>
            <p:nvPr/>
          </p:nvSpPr>
          <p:spPr>
            <a:xfrm>
              <a:off x="5034154" y="3706762"/>
              <a:ext cx="3114563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Sam </a:t>
              </a:r>
              <a:r>
                <a:rPr lang="en-US" sz="3600" dirty="0" err="1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Brause</a:t>
              </a:r>
              <a:endPara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r>
                <a:rPr lang="en-US" sz="2400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Assistant Developer</a:t>
              </a:r>
            </a:p>
            <a:p>
              <a:r>
                <a:rPr lang="en-US" sz="1400" dirty="0"/>
                <a:t>9</a:t>
              </a:r>
              <a:r>
                <a:rPr lang="en-US" sz="1400" baseline="30000" dirty="0" smtClean="0"/>
                <a:t>th</a:t>
              </a:r>
              <a:r>
                <a:rPr lang="en-US" sz="1400" dirty="0" smtClean="0"/>
                <a:t> Grade Student</a:t>
              </a:r>
            </a:p>
            <a:p>
              <a:r>
                <a:rPr lang="en-US" sz="1400" dirty="0" smtClean="0"/>
                <a:t>Mamaroneck High School</a:t>
              </a:r>
            </a:p>
            <a:p>
              <a:r>
                <a:rPr lang="en-US" sz="1400" dirty="0" smtClean="0">
                  <a:hlinkClick r:id="rId5"/>
                </a:rPr>
                <a:t>svbrause@gmail.com</a:t>
              </a:r>
              <a:endParaRPr lang="en-US" sz="1400" dirty="0"/>
            </a:p>
          </p:txBody>
        </p:sp>
        <p:pic>
          <p:nvPicPr>
            <p:cNvPr id="9" name="Picture 2" descr="https://scontent-lga.xx.fbcdn.net/hphotos-xaf1/t31.0-8/10583006_326883837487441_1815382200864366219_o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9131" y="3706762"/>
              <a:ext cx="1661993" cy="16619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0237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Debug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254" y="2321550"/>
            <a:ext cx="2385530" cy="45028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403" y="2565743"/>
            <a:ext cx="6049812" cy="29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0691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Testing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6" y="2567321"/>
            <a:ext cx="2165770" cy="3850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582" y="2567321"/>
            <a:ext cx="2155545" cy="38320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749" y="2784127"/>
            <a:ext cx="6021237" cy="338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80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Release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670" y="2355146"/>
            <a:ext cx="2008819" cy="357123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19" y="2355146"/>
            <a:ext cx="2008818" cy="35712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20086" t="17262"/>
          <a:stretch/>
        </p:blipFill>
        <p:spPr>
          <a:xfrm>
            <a:off x="4714655" y="2307868"/>
            <a:ext cx="6286306" cy="40929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5" t="45702" r="53312" b="4990"/>
          <a:stretch/>
        </p:blipFill>
        <p:spPr>
          <a:xfrm>
            <a:off x="7944560" y="3462068"/>
            <a:ext cx="2965700" cy="270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390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0941" y="4661470"/>
            <a:ext cx="2222092" cy="42573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Android Studio</a:t>
            </a:r>
            <a:endParaRPr lang="en-US" dirty="0"/>
          </a:p>
        </p:txBody>
      </p:sp>
      <p:pic>
        <p:nvPicPr>
          <p:cNvPr id="1026" name="Picture 2" descr="http://www.teratotech.com/wp-content/uploads/2015/01/android-studio-header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96" t="11756" r="38736" b="11857"/>
          <a:stretch/>
        </p:blipFill>
        <p:spPr bwMode="auto">
          <a:xfrm>
            <a:off x="1290617" y="2217243"/>
            <a:ext cx="2222091" cy="25428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821724" y="4697403"/>
            <a:ext cx="2548552" cy="42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724" y="2217243"/>
            <a:ext cx="2548552" cy="24858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2" descr="http://png-3.findicons.com/files/icons/2795/office_2013_hd/2000/word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0" t="6090" r="3747" b="6524"/>
          <a:stretch/>
        </p:blipFill>
        <p:spPr bwMode="auto">
          <a:xfrm>
            <a:off x="8493748" y="2300779"/>
            <a:ext cx="2287367" cy="22564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8363156" y="4661469"/>
            <a:ext cx="2548552" cy="42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 smtClean="0"/>
              <a:t>Microsoft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16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6041155" cy="4024125"/>
          </a:xfrm>
        </p:spPr>
        <p:txBody>
          <a:bodyPr/>
          <a:lstStyle/>
          <a:p>
            <a:r>
              <a:rPr lang="en-US" dirty="0" smtClean="0"/>
              <a:t>Overall Documentation:</a:t>
            </a:r>
          </a:p>
          <a:p>
            <a:pPr lvl="1"/>
            <a:r>
              <a:rPr lang="en-US" dirty="0" smtClean="0"/>
              <a:t>Readme describing procedure for testing</a:t>
            </a:r>
          </a:p>
          <a:p>
            <a:pPr lvl="1"/>
            <a:r>
              <a:rPr lang="en-US" dirty="0" smtClean="0"/>
              <a:t>PDF with screenshots</a:t>
            </a:r>
          </a:p>
          <a:p>
            <a:r>
              <a:rPr lang="en-US" dirty="0" smtClean="0"/>
              <a:t>In-Code Documentation:</a:t>
            </a:r>
          </a:p>
          <a:p>
            <a:pPr lvl="1"/>
            <a:r>
              <a:rPr lang="en-US" dirty="0" smtClean="0"/>
              <a:t>Class-level comments</a:t>
            </a:r>
          </a:p>
          <a:p>
            <a:pPr lvl="1"/>
            <a:r>
              <a:rPr lang="en-US" dirty="0" smtClean="0"/>
              <a:t>Method Comments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047" y="1875394"/>
            <a:ext cx="4459153" cy="29874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1804" y="3636662"/>
            <a:ext cx="4743844" cy="322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16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196" y="2905052"/>
            <a:ext cx="1033607" cy="10478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58" y="1019344"/>
            <a:ext cx="2947834" cy="52405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480" y="1874751"/>
            <a:ext cx="6046901" cy="34013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103" y="1874751"/>
            <a:ext cx="6064278" cy="34111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358" y="1019344"/>
            <a:ext cx="2947834" cy="52405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981" y="1011008"/>
            <a:ext cx="2957212" cy="52572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481" y="1874751"/>
            <a:ext cx="6046900" cy="340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5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Please wait a few seconds while we switch the projector to the phone…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09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Are there 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38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 smtClean="0"/>
              <a:t>Our school </a:t>
            </a:r>
            <a:r>
              <a:rPr lang="en-US" cap="none" dirty="0"/>
              <a:t>has asked </a:t>
            </a:r>
            <a:r>
              <a:rPr lang="en-US" cap="none" dirty="0" smtClean="0"/>
              <a:t>us to </a:t>
            </a:r>
            <a:r>
              <a:rPr lang="en-US" cap="none" dirty="0"/>
              <a:t>write a mobile application announcing activities at </a:t>
            </a:r>
            <a:r>
              <a:rPr lang="en-US" cap="none" dirty="0" smtClean="0"/>
              <a:t>our school </a:t>
            </a:r>
            <a:r>
              <a:rPr lang="en-US" cap="none" dirty="0"/>
              <a:t>including dates, times, and contact information. </a:t>
            </a:r>
            <a:r>
              <a:rPr lang="en-US" cap="none" dirty="0" smtClean="0"/>
              <a:t>We were to include </a:t>
            </a:r>
            <a:r>
              <a:rPr lang="en-US" cap="none" dirty="0"/>
              <a:t>an events </a:t>
            </a:r>
            <a:r>
              <a:rPr lang="en-US" cap="none" dirty="0" smtClean="0"/>
              <a:t>list, and a banner with images.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5555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front page of the app has a banner of images</a:t>
            </a:r>
          </a:p>
          <a:p>
            <a:r>
              <a:rPr lang="en-US" dirty="0" smtClean="0"/>
              <a:t>The front page has a list of events</a:t>
            </a:r>
          </a:p>
          <a:p>
            <a:r>
              <a:rPr lang="en-US" dirty="0" smtClean="0"/>
              <a:t>When an event is clicked on, it is brought up in more detail</a:t>
            </a:r>
          </a:p>
          <a:p>
            <a:r>
              <a:rPr lang="en-US" dirty="0" smtClean="0"/>
              <a:t>The details view allows emailing the organizer (if available), sharing the event, and adding to calendar.</a:t>
            </a:r>
          </a:p>
        </p:txBody>
      </p:sp>
    </p:spTree>
    <p:extLst>
      <p:ext uri="{BB962C8B-B14F-4D97-AF65-F5344CB8AC3E}">
        <p14:creationId xmlns:p14="http://schemas.microsoft.com/office/powerpoint/2010/main" val="410887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android?</a:t>
            </a:r>
            <a:endParaRPr lang="en-US" dirty="0"/>
          </a:p>
        </p:txBody>
      </p:sp>
      <p:pic>
        <p:nvPicPr>
          <p:cNvPr id="4" name="Picture 2" descr="http://www.idc.com/prodserv/smartphone-ms-img/chart-ww-smartphone-os-market-shar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5560" y="1826343"/>
            <a:ext cx="7591715" cy="49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cdn.slashgear.com/wp-content/uploads/2014/10/log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55" t="4827" r="35026" b="20884"/>
          <a:stretch/>
        </p:blipFill>
        <p:spPr bwMode="auto">
          <a:xfrm>
            <a:off x="9596211" y="2057401"/>
            <a:ext cx="2090001" cy="297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660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3120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Interface Design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13" name="Picture 12" descr="FBLA2015 - [C:\DEV\Github\2015MamkFBLAApp\FBLA2015] - [app] - ...\app\src\main\res\layout-port\activity_event_dummy.xml - Android Studio 1.1.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185"/>
          <a:stretch/>
        </p:blipFill>
        <p:spPr>
          <a:xfrm>
            <a:off x="4078368" y="2527017"/>
            <a:ext cx="6096000" cy="33073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2117" y="2343550"/>
            <a:ext cx="2046935" cy="396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06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Implement Basic Functionality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527" y="2329827"/>
            <a:ext cx="5310282" cy="452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070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Debug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Expand Functionality</a:t>
              </a:r>
              <a:endParaRPr lang="en-US" sz="1300" b="1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4" name="Picture 3" descr="FBLA2015 - [C:\DEV\Github\2015MamkFBLAApp\FBLA2015] - [app] - ...\app\src\main\java\com\aakportfolio\www\fbla2015\MainActivity.java - Android Studio 1.1.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47" b="50195"/>
          <a:stretch/>
        </p:blipFill>
        <p:spPr>
          <a:xfrm>
            <a:off x="1805796" y="2247452"/>
            <a:ext cx="7792528" cy="423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378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36672"/>
            <a:ext cx="8610600" cy="1293028"/>
          </a:xfrm>
        </p:spPr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4546" y="1491099"/>
            <a:ext cx="10933440" cy="766187"/>
            <a:chOff x="687406" y="2212694"/>
            <a:chExt cx="10933440" cy="766187"/>
          </a:xfrm>
        </p:grpSpPr>
        <p:sp>
          <p:nvSpPr>
            <p:cNvPr id="6" name="Freeform 5"/>
            <p:cNvSpPr/>
            <p:nvPr/>
          </p:nvSpPr>
          <p:spPr>
            <a:xfrm>
              <a:off x="68740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0 w 1890884"/>
                <a:gd name="connsiteY5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9342" tIns="34671" rIns="206424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Interface Design</a:t>
              </a:r>
              <a:endParaRPr lang="en-US" sz="1300" b="1" kern="12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200114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Implement Basic Functionality</a:t>
              </a:r>
              <a:endParaRPr lang="en-US" sz="1300" b="1" kern="1200" dirty="0"/>
            </a:p>
          </p:txBody>
        </p:sp>
        <p:sp>
          <p:nvSpPr>
            <p:cNvPr id="8" name="Freeform 7"/>
            <p:cNvSpPr/>
            <p:nvPr/>
          </p:nvSpPr>
          <p:spPr>
            <a:xfrm>
              <a:off x="3712821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5225528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>
                  <a:solidFill>
                    <a:schemeClr val="tx1"/>
                  </a:solidFill>
                </a:rPr>
                <a:t>Expand Functionality</a:t>
              </a:r>
              <a:endParaRPr lang="en-US" sz="1300" b="1" kern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6738236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Debug</a:t>
              </a:r>
              <a:endParaRPr lang="en-US" sz="1300" b="1" kern="1200" dirty="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50943" y="2212694"/>
              <a:ext cx="1890884" cy="756353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0884" h="756353">
                  <a:moveTo>
                    <a:pt x="0" y="0"/>
                  </a:moveTo>
                  <a:lnTo>
                    <a:pt x="1512708" y="0"/>
                  </a:lnTo>
                  <a:lnTo>
                    <a:pt x="1890884" y="378177"/>
                  </a:lnTo>
                  <a:lnTo>
                    <a:pt x="1512708" y="756353"/>
                  </a:ln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Testing</a:t>
              </a:r>
              <a:endParaRPr lang="en-US" sz="1300" b="1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9720179" y="2212694"/>
              <a:ext cx="1900667" cy="766187"/>
            </a:xfrm>
            <a:custGeom>
              <a:avLst/>
              <a:gdLst>
                <a:gd name="connsiteX0" fmla="*/ 0 w 1890884"/>
                <a:gd name="connsiteY0" fmla="*/ 0 h 756353"/>
                <a:gd name="connsiteX1" fmla="*/ 1512708 w 1890884"/>
                <a:gd name="connsiteY1" fmla="*/ 0 h 756353"/>
                <a:gd name="connsiteX2" fmla="*/ 1890884 w 1890884"/>
                <a:gd name="connsiteY2" fmla="*/ 378177 h 756353"/>
                <a:gd name="connsiteX3" fmla="*/ 1512708 w 1890884"/>
                <a:gd name="connsiteY3" fmla="*/ 756353 h 756353"/>
                <a:gd name="connsiteX4" fmla="*/ 0 w 1890884"/>
                <a:gd name="connsiteY4" fmla="*/ 756353 h 756353"/>
                <a:gd name="connsiteX5" fmla="*/ 378177 w 1890884"/>
                <a:gd name="connsiteY5" fmla="*/ 378177 h 756353"/>
                <a:gd name="connsiteX6" fmla="*/ 0 w 1890884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512708 w 1896166"/>
                <a:gd name="connsiteY3" fmla="*/ 756353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76018"/>
                <a:gd name="connsiteX1" fmla="*/ 1896166 w 1896166"/>
                <a:gd name="connsiteY1" fmla="*/ 0 h 776018"/>
                <a:gd name="connsiteX2" fmla="*/ 1890884 w 1896166"/>
                <a:gd name="connsiteY2" fmla="*/ 378177 h 776018"/>
                <a:gd name="connsiteX3" fmla="*/ 1896166 w 1896166"/>
                <a:gd name="connsiteY3" fmla="*/ 776018 h 776018"/>
                <a:gd name="connsiteX4" fmla="*/ 0 w 1896166"/>
                <a:gd name="connsiteY4" fmla="*/ 756353 h 776018"/>
                <a:gd name="connsiteX5" fmla="*/ 378177 w 1896166"/>
                <a:gd name="connsiteY5" fmla="*/ 378177 h 776018"/>
                <a:gd name="connsiteX6" fmla="*/ 0 w 1896166"/>
                <a:gd name="connsiteY6" fmla="*/ 0 h 776018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37172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90884 w 1896166"/>
                <a:gd name="connsiteY2" fmla="*/ 37817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600832 w 1896166"/>
                <a:gd name="connsiteY2" fmla="*/ 402757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6166"/>
                <a:gd name="connsiteY0" fmla="*/ 0 h 756353"/>
                <a:gd name="connsiteX1" fmla="*/ 1896166 w 1896166"/>
                <a:gd name="connsiteY1" fmla="*/ 0 h 756353"/>
                <a:gd name="connsiteX2" fmla="*/ 1856470 w 1896166"/>
                <a:gd name="connsiteY2" fmla="*/ 412589 h 756353"/>
                <a:gd name="connsiteX3" fmla="*/ 1886333 w 1896166"/>
                <a:gd name="connsiteY3" fmla="*/ 751438 h 756353"/>
                <a:gd name="connsiteX4" fmla="*/ 0 w 1896166"/>
                <a:gd name="connsiteY4" fmla="*/ 756353 h 756353"/>
                <a:gd name="connsiteX5" fmla="*/ 378177 w 1896166"/>
                <a:gd name="connsiteY5" fmla="*/ 378177 h 756353"/>
                <a:gd name="connsiteX6" fmla="*/ 0 w 1896166"/>
                <a:gd name="connsiteY6" fmla="*/ 0 h 756353"/>
                <a:gd name="connsiteX0" fmla="*/ 0 w 1898943"/>
                <a:gd name="connsiteY0" fmla="*/ 0 h 756353"/>
                <a:gd name="connsiteX1" fmla="*/ 1896166 w 1898943"/>
                <a:gd name="connsiteY1" fmla="*/ 0 h 756353"/>
                <a:gd name="connsiteX2" fmla="*/ 1856470 w 1898943"/>
                <a:gd name="connsiteY2" fmla="*/ 412589 h 756353"/>
                <a:gd name="connsiteX3" fmla="*/ 1886333 w 1898943"/>
                <a:gd name="connsiteY3" fmla="*/ 751438 h 756353"/>
                <a:gd name="connsiteX4" fmla="*/ 0 w 1898943"/>
                <a:gd name="connsiteY4" fmla="*/ 756353 h 756353"/>
                <a:gd name="connsiteX5" fmla="*/ 378177 w 1898943"/>
                <a:gd name="connsiteY5" fmla="*/ 378177 h 756353"/>
                <a:gd name="connsiteX6" fmla="*/ 0 w 1898943"/>
                <a:gd name="connsiteY6" fmla="*/ 0 h 756353"/>
                <a:gd name="connsiteX0" fmla="*/ 0 w 1922507"/>
                <a:gd name="connsiteY0" fmla="*/ 0 h 756353"/>
                <a:gd name="connsiteX1" fmla="*/ 1896166 w 1922507"/>
                <a:gd name="connsiteY1" fmla="*/ 0 h 756353"/>
                <a:gd name="connsiteX2" fmla="*/ 1895799 w 1922507"/>
                <a:gd name="connsiteY2" fmla="*/ 402757 h 756353"/>
                <a:gd name="connsiteX3" fmla="*/ 1886333 w 1922507"/>
                <a:gd name="connsiteY3" fmla="*/ 751438 h 756353"/>
                <a:gd name="connsiteX4" fmla="*/ 0 w 1922507"/>
                <a:gd name="connsiteY4" fmla="*/ 756353 h 756353"/>
                <a:gd name="connsiteX5" fmla="*/ 378177 w 1922507"/>
                <a:gd name="connsiteY5" fmla="*/ 378177 h 756353"/>
                <a:gd name="connsiteX6" fmla="*/ 0 w 1922507"/>
                <a:gd name="connsiteY6" fmla="*/ 0 h 756353"/>
                <a:gd name="connsiteX0" fmla="*/ 0 w 1903111"/>
                <a:gd name="connsiteY0" fmla="*/ 0 h 756353"/>
                <a:gd name="connsiteX1" fmla="*/ 1896166 w 1903111"/>
                <a:gd name="connsiteY1" fmla="*/ 0 h 756353"/>
                <a:gd name="connsiteX2" fmla="*/ 1895799 w 1903111"/>
                <a:gd name="connsiteY2" fmla="*/ 402757 h 756353"/>
                <a:gd name="connsiteX3" fmla="*/ 1886333 w 1903111"/>
                <a:gd name="connsiteY3" fmla="*/ 751438 h 756353"/>
                <a:gd name="connsiteX4" fmla="*/ 0 w 1903111"/>
                <a:gd name="connsiteY4" fmla="*/ 756353 h 756353"/>
                <a:gd name="connsiteX5" fmla="*/ 378177 w 1903111"/>
                <a:gd name="connsiteY5" fmla="*/ 378177 h 756353"/>
                <a:gd name="connsiteX6" fmla="*/ 0 w 1903111"/>
                <a:gd name="connsiteY6" fmla="*/ 0 h 756353"/>
                <a:gd name="connsiteX0" fmla="*/ 0 w 1900667"/>
                <a:gd name="connsiteY0" fmla="*/ 0 h 756353"/>
                <a:gd name="connsiteX1" fmla="*/ 1896166 w 1900667"/>
                <a:gd name="connsiteY1" fmla="*/ 0 h 756353"/>
                <a:gd name="connsiteX2" fmla="*/ 1895799 w 1900667"/>
                <a:gd name="connsiteY2" fmla="*/ 402757 h 756353"/>
                <a:gd name="connsiteX3" fmla="*/ 1886333 w 1900667"/>
                <a:gd name="connsiteY3" fmla="*/ 751438 h 756353"/>
                <a:gd name="connsiteX4" fmla="*/ 0 w 1900667"/>
                <a:gd name="connsiteY4" fmla="*/ 756353 h 756353"/>
                <a:gd name="connsiteX5" fmla="*/ 378177 w 1900667"/>
                <a:gd name="connsiteY5" fmla="*/ 378177 h 756353"/>
                <a:gd name="connsiteX6" fmla="*/ 0 w 1900667"/>
                <a:gd name="connsiteY6" fmla="*/ 0 h 756353"/>
                <a:gd name="connsiteX0" fmla="*/ 0 w 1901082"/>
                <a:gd name="connsiteY0" fmla="*/ 0 h 766187"/>
                <a:gd name="connsiteX1" fmla="*/ 1896166 w 1901082"/>
                <a:gd name="connsiteY1" fmla="*/ 0 h 766187"/>
                <a:gd name="connsiteX2" fmla="*/ 1895799 w 1901082"/>
                <a:gd name="connsiteY2" fmla="*/ 402757 h 766187"/>
                <a:gd name="connsiteX3" fmla="*/ 1901082 w 1901082"/>
                <a:gd name="connsiteY3" fmla="*/ 766187 h 766187"/>
                <a:gd name="connsiteX4" fmla="*/ 0 w 1901082"/>
                <a:gd name="connsiteY4" fmla="*/ 756353 h 766187"/>
                <a:gd name="connsiteX5" fmla="*/ 378177 w 1901082"/>
                <a:gd name="connsiteY5" fmla="*/ 378177 h 766187"/>
                <a:gd name="connsiteX6" fmla="*/ 0 w 1901082"/>
                <a:gd name="connsiteY6" fmla="*/ 0 h 766187"/>
                <a:gd name="connsiteX0" fmla="*/ 0 w 1900667"/>
                <a:gd name="connsiteY0" fmla="*/ 0 h 766187"/>
                <a:gd name="connsiteX1" fmla="*/ 1896166 w 1900667"/>
                <a:gd name="connsiteY1" fmla="*/ 0 h 766187"/>
                <a:gd name="connsiteX2" fmla="*/ 1895799 w 1900667"/>
                <a:gd name="connsiteY2" fmla="*/ 402757 h 766187"/>
                <a:gd name="connsiteX3" fmla="*/ 1886334 w 1900667"/>
                <a:gd name="connsiteY3" fmla="*/ 766187 h 766187"/>
                <a:gd name="connsiteX4" fmla="*/ 0 w 1900667"/>
                <a:gd name="connsiteY4" fmla="*/ 756353 h 766187"/>
                <a:gd name="connsiteX5" fmla="*/ 378177 w 1900667"/>
                <a:gd name="connsiteY5" fmla="*/ 378177 h 766187"/>
                <a:gd name="connsiteX6" fmla="*/ 0 w 1900667"/>
                <a:gd name="connsiteY6" fmla="*/ 0 h 766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0667" h="766187">
                  <a:moveTo>
                    <a:pt x="0" y="0"/>
                  </a:moveTo>
                  <a:lnTo>
                    <a:pt x="1896166" y="0"/>
                  </a:lnTo>
                  <a:cubicBezTo>
                    <a:pt x="1894405" y="126059"/>
                    <a:pt x="1907393" y="301278"/>
                    <a:pt x="1895799" y="402757"/>
                  </a:cubicBezTo>
                  <a:cubicBezTo>
                    <a:pt x="1887728" y="697603"/>
                    <a:pt x="1884573" y="633573"/>
                    <a:pt x="1886334" y="766187"/>
                  </a:cubicBezTo>
                  <a:lnTo>
                    <a:pt x="0" y="756353"/>
                  </a:lnTo>
                  <a:lnTo>
                    <a:pt x="378177" y="3781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30184" tIns="34671" rIns="395512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b="1" kern="1200" dirty="0" smtClean="0"/>
                <a:t>Release</a:t>
              </a:r>
              <a:endParaRPr lang="en-US" sz="1300" b="1" kern="12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13" t="2431" r="207" b="63774"/>
          <a:stretch/>
        </p:blipFill>
        <p:spPr>
          <a:xfrm>
            <a:off x="1218681" y="2996241"/>
            <a:ext cx="2213497" cy="231763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735" y="2467156"/>
            <a:ext cx="2363099" cy="42010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5"/>
          <a:stretch/>
        </p:blipFill>
        <p:spPr>
          <a:xfrm>
            <a:off x="7013221" y="2685692"/>
            <a:ext cx="2940457" cy="398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9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2499</TotalTime>
  <Words>818</Words>
  <Application>Microsoft Office PowerPoint</Application>
  <PresentationFormat>Widescreen</PresentationFormat>
  <Paragraphs>144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Vapor Trail</vt:lpstr>
      <vt:lpstr>Mobile Application Development</vt:lpstr>
      <vt:lpstr>Our school has asked us to write a mobile application announcing activities at our school including dates, times, and contact information. We were to include an events list, and a banner with images.</vt:lpstr>
      <vt:lpstr>Our Solution</vt:lpstr>
      <vt:lpstr>Why android?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Design Process</vt:lpstr>
      <vt:lpstr>Tools Used</vt:lpstr>
      <vt:lpstr>Documentation</vt:lpstr>
      <vt:lpstr>Screenshots</vt:lpstr>
      <vt:lpstr>Live Demo</vt:lpstr>
      <vt:lpstr>Thank you.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Katz</dc:creator>
  <cp:lastModifiedBy>Andrew Katz</cp:lastModifiedBy>
  <cp:revision>127</cp:revision>
  <dcterms:created xsi:type="dcterms:W3CDTF">2013-07-15T20:26:09Z</dcterms:created>
  <dcterms:modified xsi:type="dcterms:W3CDTF">2015-04-14T14:38:57Z</dcterms:modified>
</cp:coreProperties>
</file>